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82E48-FF29-42D6-856F-98269245BA90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B6450-6906-42D1-A0F5-DD37C8A9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1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7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53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5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4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0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9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4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5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6079368-E8D4-4993-B2F2-3E5F62B0323F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0B1F3D17-55CC-4824-8562-DF6C9C2AC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555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AA64C7-0766-ECA3-F03A-E892A1E99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5863" y="2115311"/>
            <a:ext cx="6487761" cy="2273809"/>
          </a:xfrm>
          <a:ln w="38100"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az-Latn-AZ" sz="6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Parlament saatı</a:t>
            </a:r>
            <a:endParaRPr lang="en-US" sz="6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6748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AC4D83-6540-2291-C854-617AEC857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329" y="879347"/>
            <a:ext cx="3337698" cy="4474973"/>
          </a:xfrm>
          <a:ln w="38100"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l"/>
            <a:endParaRPr lang="az-Latn-AZ" sz="3200" b="1" dirty="0"/>
          </a:p>
          <a:p>
            <a:pPr algn="l"/>
            <a:r>
              <a:rPr lang="az-Latn-AZ" sz="3200" b="1" dirty="0"/>
              <a:t>Qarşıya qoyulmuş hədəf:</a:t>
            </a:r>
          </a:p>
          <a:p>
            <a:pPr algn="l"/>
            <a:endParaRPr lang="az-Latn-AZ" sz="200" b="1" dirty="0"/>
          </a:p>
          <a:p>
            <a:pPr algn="l"/>
            <a:r>
              <a:rPr lang="az-Latn-AZ" sz="3200" b="1" dirty="0"/>
              <a:t>Azərbaycan Xalq Parlamentinin xalq ilə təmasını və hesabatlılığını təmin etmək.</a:t>
            </a:r>
          </a:p>
          <a:p>
            <a:pPr algn="l"/>
            <a:endParaRPr lang="az-Latn-AZ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74FAB3-E3BB-4F3C-A0C1-7FFE69BA3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9982C4-ED2F-AD4C-55A2-A9F63F6410DB}"/>
              </a:ext>
            </a:extLst>
          </p:cNvPr>
          <p:cNvSpPr txBox="1">
            <a:spLocks/>
          </p:cNvSpPr>
          <p:nvPr/>
        </p:nvSpPr>
        <p:spPr>
          <a:xfrm>
            <a:off x="5337331" y="195071"/>
            <a:ext cx="5002982" cy="1066801"/>
          </a:xfrm>
          <a:prstGeom prst="rect">
            <a:avLst/>
          </a:prstGeom>
          <a:ln w="3175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z-Latn-AZ" sz="2800" b="1" dirty="0">
                <a:latin typeface="Aptos" panose="020B0004020202020204" pitchFamily="34" charset="0"/>
              </a:rPr>
              <a:t>Azərbaycan Xalq Parlamenti </a:t>
            </a:r>
          </a:p>
          <a:p>
            <a:r>
              <a:rPr lang="az-Latn-AZ" sz="2800" b="1" dirty="0">
                <a:latin typeface="Aptos" panose="020B0004020202020204" pitchFamily="34" charset="0"/>
              </a:rPr>
              <a:t>20.12.2025-ci il tarixli QƏRARI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BDD644-47F9-10BA-F309-0E0D0A675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637" y="5354320"/>
            <a:ext cx="1346822" cy="134682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A1B90AD-892B-1D69-C336-91326D5D0A30}"/>
              </a:ext>
            </a:extLst>
          </p:cNvPr>
          <p:cNvSpPr txBox="1">
            <a:spLocks/>
          </p:cNvSpPr>
          <p:nvPr/>
        </p:nvSpPr>
        <p:spPr>
          <a:xfrm>
            <a:off x="4885863" y="5597963"/>
            <a:ext cx="5596234" cy="859536"/>
          </a:xfrm>
          <a:prstGeom prst="rect">
            <a:avLst/>
          </a:prstGeom>
          <a:ln w="3175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z-Latn-AZ" sz="2800" b="1" dirty="0">
                <a:latin typeface="Aptos" panose="020B0004020202020204" pitchFamily="34" charset="0"/>
              </a:rPr>
              <a:t>Media dəstəyi: AzerFreedom TV</a:t>
            </a:r>
          </a:p>
        </p:txBody>
      </p:sp>
    </p:spTree>
    <p:extLst>
      <p:ext uri="{BB962C8B-B14F-4D97-AF65-F5344CB8AC3E}">
        <p14:creationId xmlns:p14="http://schemas.microsoft.com/office/powerpoint/2010/main" val="2135493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81CC-8B19-94E0-7218-4F9AB2B1B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İntizam komissiyasının sədri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68C2E-1EDD-8B44-9475-DA48343A2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Xalq Parlamentinin işində Reqlamentə uyğunluq barədə hesabat verir</a:t>
            </a:r>
          </a:p>
          <a:p>
            <a:r>
              <a:rPr lang="az-Latn-AZ" sz="3200" b="1" dirty="0"/>
              <a:t>Millət vəkillərinin iclaslarda davamiyyəti barədə məlumat verir</a:t>
            </a:r>
          </a:p>
          <a:p>
            <a:r>
              <a:rPr lang="az-Latn-AZ" sz="3200" b="1" dirty="0"/>
              <a:t>İntizam pozulmaları barədə məlumat verir</a:t>
            </a:r>
          </a:p>
          <a:p>
            <a:r>
              <a:rPr lang="az-Latn-AZ" sz="3200" b="1" dirty="0"/>
              <a:t>Qərar layihəsini və ya təqdimatı təqdim edir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33675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7A65-E486-76F2-6F28-2FAB21A8A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z-Latn-AZ" b="1" dirty="0"/>
              <a:t>Çıxış üçün müraciət etmiş </a:t>
            </a:r>
            <a:br>
              <a:rPr lang="az-Latn-AZ" b="1" dirty="0"/>
            </a:br>
            <a:r>
              <a:rPr lang="az-Latn-AZ" b="1" dirty="0"/>
              <a:t>millət vəkilləri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C16BB-D717-0BB1-E9FA-1A803BD71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Çıxışını təqdim edir</a:t>
            </a:r>
          </a:p>
          <a:p>
            <a:r>
              <a:rPr lang="az-Latn-AZ" sz="3200" b="1" dirty="0"/>
              <a:t>Müəllifi olduğu layihəni xalqa təqdim edir</a:t>
            </a:r>
          </a:p>
          <a:p>
            <a:r>
              <a:rPr lang="az-Latn-AZ" sz="3200" b="1" dirty="0"/>
              <a:t>İcraatında olduği tapşırıq barədə hesabat verir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08155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52038-184D-9C54-62BB-0D447DBF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İşçi qrupun sədri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5AEA8-4E26-1632-5822-7ADF7F290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Tapşırığı və iş planını izah edir</a:t>
            </a:r>
          </a:p>
          <a:p>
            <a:r>
              <a:rPr lang="az-Latn-AZ" sz="3200" b="1" dirty="0"/>
              <a:t>Tapşırığın icraatı barədə hesabat verir</a:t>
            </a:r>
          </a:p>
          <a:p>
            <a:r>
              <a:rPr lang="az-Latn-AZ" sz="3200" b="1" dirty="0"/>
              <a:t>Hazırladıqları leyihəni təqdim edir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47263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541A3-600D-24D9-1440-56CFB363C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Start-up üçün Zəruri resurslar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CA3AE-BEDD-24C4-EE64-EC0C81971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562144"/>
          </a:xfrm>
        </p:spPr>
        <p:txBody>
          <a:bodyPr>
            <a:normAutofit fontScale="92500" lnSpcReduction="10000"/>
          </a:bodyPr>
          <a:lstStyle/>
          <a:p>
            <a:r>
              <a:rPr lang="az-Latn-AZ" sz="3200" b="1" dirty="0">
                <a:latin typeface="Aptos Display" panose="020B0004020202020204" pitchFamily="34" charset="0"/>
              </a:rPr>
              <a:t>Mətbuat Xidməti Rəhbərinə 1 ədəd kompyuter – 600 €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- 1 ədəd ştativ – 60 €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- Dördlü bluetooth mikrofon seti (Fulaim) – 150 €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- Yaddaş qurğusu 1 ədəd – 50 €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- Elektrik doldurucu qurğu </a:t>
            </a:r>
            <a:r>
              <a:rPr lang="en-US" sz="3200" b="1" dirty="0">
                <a:latin typeface="Aptos Display" panose="020B0004020202020204" pitchFamily="34" charset="0"/>
              </a:rPr>
              <a:t>1</a:t>
            </a:r>
            <a:r>
              <a:rPr lang="az-Latn-AZ" sz="3200" b="1" dirty="0">
                <a:latin typeface="Aptos Display" panose="020B0004020202020204" pitchFamily="34" charset="0"/>
              </a:rPr>
              <a:t> ədəd – </a:t>
            </a:r>
            <a:r>
              <a:rPr lang="en-US" sz="3200" b="1" dirty="0">
                <a:latin typeface="Aptos Display" panose="020B0004020202020204" pitchFamily="34" charset="0"/>
              </a:rPr>
              <a:t>50 </a:t>
            </a:r>
            <a:r>
              <a:rPr lang="az-Latn-AZ" sz="3200" b="1" dirty="0">
                <a:latin typeface="Aptos Display" panose="020B0004020202020204" pitchFamily="34" charset="0"/>
              </a:rPr>
              <a:t>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Seçki Komissiyası üçün 1 ədəd kompyuter – 600 €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- Yaddaş qurğusu 1 ədəd – 50 €</a:t>
            </a:r>
          </a:p>
          <a:p>
            <a:r>
              <a:rPr lang="az-Latn-AZ" sz="3200" b="1" dirty="0">
                <a:latin typeface="Aptos Display" panose="020B0004020202020204" pitchFamily="34" charset="0"/>
              </a:rPr>
              <a:t>Ümumi – 15</a:t>
            </a:r>
            <a:r>
              <a:rPr lang="en-US" sz="3200" b="1" dirty="0">
                <a:latin typeface="Aptos Display" panose="020B0004020202020204" pitchFamily="34" charset="0"/>
              </a:rPr>
              <a:t>6</a:t>
            </a:r>
            <a:r>
              <a:rPr lang="az-Latn-AZ" sz="3200" b="1" dirty="0">
                <a:latin typeface="Aptos Display" panose="020B0004020202020204" pitchFamily="34" charset="0"/>
              </a:rPr>
              <a:t>0 €</a:t>
            </a:r>
          </a:p>
        </p:txBody>
      </p:sp>
    </p:spTree>
    <p:extLst>
      <p:ext uri="{BB962C8B-B14F-4D97-AF65-F5344CB8AC3E}">
        <p14:creationId xmlns:p14="http://schemas.microsoft.com/office/powerpoint/2010/main" val="362039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FBFFA-51EC-6408-76EF-A3F62EC31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Əməliyyat xərcləri (aylıq olaraq)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66AF9-F964-1D18-547C-765C9B2B0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901952"/>
            <a:ext cx="9784080" cy="4855464"/>
          </a:xfrm>
        </p:spPr>
        <p:txBody>
          <a:bodyPr>
            <a:normAutofit fontScale="85000" lnSpcReduction="20000"/>
          </a:bodyPr>
          <a:lstStyle/>
          <a:p>
            <a:r>
              <a:rPr lang="az-Latn-AZ" sz="3200" b="1" dirty="0">
                <a:latin typeface="Aptos" panose="020B0004020202020204" pitchFamily="34" charset="0"/>
              </a:rPr>
              <a:t>Mətbuat Xidməti Rəhbəri – ictimai dəstək əsasında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İnternet xərcləri (5 nəfər x 30) – 150 €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İstifadə olunan proqramlar üçün: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- Google Meet – 60 €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- Süni İntelekt – 60 €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- Streamyard – 40 €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-Montaj proqramı – 40 €</a:t>
            </a:r>
            <a:endParaRPr lang="en-US" sz="3200" b="1" dirty="0">
              <a:latin typeface="Aptos" panose="020B0004020202020204" pitchFamily="34" charset="0"/>
            </a:endParaRPr>
          </a:p>
          <a:p>
            <a:r>
              <a:rPr lang="en-US" sz="3200" b="1" dirty="0" err="1">
                <a:latin typeface="Aptos" panose="020B0004020202020204" pitchFamily="34" charset="0"/>
              </a:rPr>
              <a:t>Reklam</a:t>
            </a:r>
            <a:r>
              <a:rPr lang="en-US" sz="3200" b="1" dirty="0">
                <a:latin typeface="Aptos" panose="020B0004020202020204" pitchFamily="34" charset="0"/>
              </a:rPr>
              <a:t> i</a:t>
            </a:r>
            <a:r>
              <a:rPr lang="az-Latn-AZ" sz="3200" b="1" dirty="0">
                <a:latin typeface="Aptos" panose="020B0004020202020204" pitchFamily="34" charset="0"/>
              </a:rPr>
              <a:t>şləri üçün – 100 €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Poçt xidməti xərcləri – 50 €</a:t>
            </a:r>
          </a:p>
          <a:p>
            <a:r>
              <a:rPr lang="az-Latn-AZ" sz="3200" b="1" dirty="0">
                <a:latin typeface="Aptos" panose="020B0004020202020204" pitchFamily="34" charset="0"/>
              </a:rPr>
              <a:t>Ümumi </a:t>
            </a:r>
            <a:r>
              <a:rPr lang="az-Latn-AZ" sz="3200" b="1">
                <a:latin typeface="Aptos" panose="020B0004020202020204" pitchFamily="34" charset="0"/>
              </a:rPr>
              <a:t>– 500 </a:t>
            </a:r>
            <a:r>
              <a:rPr lang="az-Latn-AZ" sz="3200" b="1" dirty="0">
                <a:latin typeface="Aptos" panose="020B0004020202020204" pitchFamily="34" charset="0"/>
              </a:rPr>
              <a:t>€</a:t>
            </a:r>
          </a:p>
        </p:txBody>
      </p:sp>
    </p:spTree>
    <p:extLst>
      <p:ext uri="{BB962C8B-B14F-4D97-AF65-F5344CB8AC3E}">
        <p14:creationId xmlns:p14="http://schemas.microsoft.com/office/powerpoint/2010/main" val="2352543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740C0-1007-DC5F-83E5-4F7216B5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Qərarın icrası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336AC-30FE-C275-399E-743B322CB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İnformasiya dəstəyi – AzerFreedom TV</a:t>
            </a:r>
          </a:p>
          <a:p>
            <a:r>
              <a:rPr lang="az-Latn-AZ" sz="3200" b="1" dirty="0"/>
              <a:t>Maliyyə mənbəyi – Azərbaycan xalqı</a:t>
            </a:r>
          </a:p>
          <a:p>
            <a:r>
              <a:rPr lang="az-Latn-AZ" sz="3200" b="1" dirty="0"/>
              <a:t>Qərarın icrasına Rəyasət Heyəti nəzarət edir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4076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1821A-A0B0-84F1-0491-A938377D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Layihənin hədəfləri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B315A-57D8-19E3-CA6C-F865745C6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az-Latn-AZ" sz="3200" b="1" dirty="0"/>
              <a:t>Xalqla təmas qurmaq və onu inkişaf etdirmək</a:t>
            </a:r>
          </a:p>
          <a:p>
            <a:pPr>
              <a:lnSpc>
                <a:spcPct val="100000"/>
              </a:lnSpc>
            </a:pPr>
            <a:r>
              <a:rPr lang="az-Latn-AZ" sz="3200" b="1" dirty="0"/>
              <a:t>Növbəti iclasa hazırlıq mərhələsini xalqa və millət vəkillərinə təqdim etmək</a:t>
            </a:r>
          </a:p>
          <a:p>
            <a:pPr>
              <a:lnSpc>
                <a:spcPct val="100000"/>
              </a:lnSpc>
            </a:pPr>
            <a:r>
              <a:rPr lang="az-Latn-AZ" sz="3200" b="1" dirty="0"/>
              <a:t>Xalq qarşısında hesabatlılığı təmin etmək</a:t>
            </a:r>
          </a:p>
          <a:p>
            <a:pPr>
              <a:lnSpc>
                <a:spcPct val="100000"/>
              </a:lnSpc>
            </a:pPr>
            <a:r>
              <a:rPr lang="az-Latn-AZ" sz="3200" b="1" dirty="0"/>
              <a:t>Siyasi varisliyə töfhə vermək</a:t>
            </a:r>
          </a:p>
          <a:p>
            <a:pPr>
              <a:lnSpc>
                <a:spcPct val="100000"/>
              </a:lnSpc>
            </a:pPr>
            <a:r>
              <a:rPr lang="az-Latn-AZ" sz="3200" b="1" dirty="0"/>
              <a:t>Maarifləndirmə öhdəliyini təmin etmək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4269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B72F3-C07A-CF15-79F6-1873C823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Verilişin proqramı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BBEEB-5919-69DA-4BBD-F6D2707FF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4000" b="1" dirty="0"/>
              <a:t>Hər həftənin Cümə günü</a:t>
            </a:r>
          </a:p>
          <a:p>
            <a:r>
              <a:rPr lang="az-Latn-AZ" sz="4000" b="1" dirty="0"/>
              <a:t>Axşam saat 2</a:t>
            </a:r>
            <a:r>
              <a:rPr lang="en-US" sz="4000" b="1" dirty="0"/>
              <a:t>1</a:t>
            </a:r>
            <a:r>
              <a:rPr lang="az-Latn-AZ" sz="4000" b="1" dirty="0"/>
              <a:t>:00 - 23:00-a kimi</a:t>
            </a:r>
          </a:p>
          <a:p>
            <a:r>
              <a:rPr lang="az-Latn-AZ" sz="4000" b="1" dirty="0"/>
              <a:t>Maksimum 2 saat ərzində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83760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AE284-0AD4-872E-8F92-95DD0029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Verilişin iştirakçıları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233E2-F12B-C77F-1A6F-6C94001A5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z-Latn-AZ" sz="2800" dirty="0"/>
              <a:t>Rəyasət Heyətinin ən azı bir üzvü</a:t>
            </a:r>
          </a:p>
          <a:p>
            <a:r>
              <a:rPr lang="az-Latn-AZ" sz="2800" dirty="0"/>
              <a:t>Mətbuat Xidməti rəhbəri</a:t>
            </a:r>
          </a:p>
          <a:p>
            <a:r>
              <a:rPr lang="az-Latn-AZ" sz="2800" dirty="0"/>
              <a:t>Təbliğat Qrupunun rəhbəri</a:t>
            </a:r>
          </a:p>
          <a:p>
            <a:r>
              <a:rPr lang="az-Latn-AZ" sz="2800" dirty="0"/>
              <a:t>Komitə Sədrləri (məruzə və ya hesabatla çıxış edəcək komitələr üçün)</a:t>
            </a:r>
          </a:p>
          <a:p>
            <a:r>
              <a:rPr lang="az-Latn-AZ" sz="2800" dirty="0"/>
              <a:t>Seçki Komissiyasının Sədri</a:t>
            </a:r>
          </a:p>
          <a:p>
            <a:r>
              <a:rPr lang="az-Latn-AZ" sz="2800" dirty="0"/>
              <a:t>İntizam Komissiyasının Sədri</a:t>
            </a:r>
          </a:p>
          <a:p>
            <a:r>
              <a:rPr lang="az-Latn-AZ" sz="2800" dirty="0"/>
              <a:t>Efirdə çıxış üçün müraciət etmiş millət vəkilləri</a:t>
            </a:r>
          </a:p>
          <a:p>
            <a:r>
              <a:rPr lang="az-Latn-AZ" sz="2800" dirty="0"/>
              <a:t>Hər hansı bir missiya üçün yaradılmış İşçi Qrupun Sədri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595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29736-802D-8F6F-F9B0-2525899BA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Rəyasət heyətinin üzvü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3CE84-88DA-168F-58D3-1C6F5001B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Növbəti iclasın gündəliyini təqdim edir</a:t>
            </a:r>
          </a:p>
          <a:p>
            <a:r>
              <a:rPr lang="az-Latn-AZ" sz="3200" b="1" dirty="0"/>
              <a:t>Parlament iclasında təqdim ediləcək qərar layihələrini və sərəncamları təqdim edir</a:t>
            </a:r>
          </a:p>
          <a:p>
            <a:r>
              <a:rPr lang="az-Latn-AZ" sz="3200" b="1" dirty="0"/>
              <a:t>İclasa hazırlıq mərhələsini izah edir</a:t>
            </a:r>
          </a:p>
          <a:p>
            <a:r>
              <a:rPr lang="az-Latn-AZ" sz="3200" b="1" dirty="0"/>
              <a:t>Alınmış qərarların icrası barədə hesabat verir (İş Planı)</a:t>
            </a:r>
          </a:p>
          <a:p>
            <a:r>
              <a:rPr lang="az-Latn-AZ" sz="3200" b="1" dirty="0"/>
              <a:t>Xalq Parlamentində baş verənlər barədə xalqa məlumat verir</a:t>
            </a:r>
          </a:p>
        </p:txBody>
      </p:sp>
    </p:spTree>
    <p:extLst>
      <p:ext uri="{BB962C8B-B14F-4D97-AF65-F5344CB8AC3E}">
        <p14:creationId xmlns:p14="http://schemas.microsoft.com/office/powerpoint/2010/main" val="456215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3AAAC-2F76-1A1B-A7F8-FCFDC2DD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Mətbuat xidməti rəhbəri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F2B38-8B8F-621D-A295-00123DBEE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z-Latn-AZ" sz="3200" b="1" dirty="0"/>
              <a:t>Hazırlanmış press-relizləri təqdim edir</a:t>
            </a:r>
          </a:p>
          <a:p>
            <a:r>
              <a:rPr lang="az-Latn-AZ" sz="3200" b="1" dirty="0"/>
              <a:t>Mətbuatda Azərbaycan Xalq Parlamenti barədə gedən müzakirələr barədə məlumat verir.</a:t>
            </a:r>
          </a:p>
          <a:p>
            <a:r>
              <a:rPr lang="az-Latn-AZ" sz="3200" b="1" dirty="0"/>
              <a:t>Digər media orqanları ilə əməkdaşlığın vəziyyəti barədə hesabat verir</a:t>
            </a:r>
          </a:p>
          <a:p>
            <a:r>
              <a:rPr lang="az-Latn-AZ" sz="3200" b="1" dirty="0"/>
              <a:t>Sənədlərin ünvanlara göndərilməsi barədə hesabat verir</a:t>
            </a:r>
          </a:p>
          <a:p>
            <a:r>
              <a:rPr lang="az-Latn-AZ" sz="3200" b="1" dirty="0"/>
              <a:t>Həftə ərzində Xalq Parlamenti barədə yayılmış xəbərlərə reaksiya verir (təsdiq və ya təkzib)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46584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5F0A6-EFC8-ED7F-A6DB-DB99061A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Təbliğat Qrupunun rəhbəri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91003-C2AA-7DD3-1215-BC1255196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Təbliğat Qrupunun fəaliyyəti barədə hesabat təqdim edir</a:t>
            </a:r>
          </a:p>
          <a:p>
            <a:r>
              <a:rPr lang="az-Latn-AZ" sz="3200" b="1" dirty="0"/>
              <a:t>Maneələr və çətinliklər barədə məlumat verir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8397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4A0DE-5C71-B3F2-DFB6-FFA251310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Komitə sədrləri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C7804-C5FC-087B-261F-7F681AC4A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sz="3200" b="1" dirty="0"/>
              <a:t>Komitənin tərkibi barədə məlumat verir</a:t>
            </a:r>
          </a:p>
          <a:p>
            <a:r>
              <a:rPr lang="az-Latn-AZ" sz="3200" b="1" dirty="0"/>
              <a:t>Komitə iclasları barədə hesabat verir</a:t>
            </a:r>
          </a:p>
          <a:p>
            <a:r>
              <a:rPr lang="az-Latn-AZ" sz="3200" b="1" dirty="0"/>
              <a:t>Hazırlanmış layihəni təqdim edir</a:t>
            </a:r>
          </a:p>
          <a:p>
            <a:r>
              <a:rPr lang="az-Latn-AZ" sz="3200" b="1" dirty="0"/>
              <a:t>Komitənin həftə ərzində gördüyü işlər barədə hesabat verir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1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B8B9-D04A-9DD7-3DFB-0D29EF141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Seçki komissiyasının sədri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61465-E0DB-5D03-BE92-363259E60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3200" b="1" dirty="0"/>
              <a:t>Komissiyanın iclasları barədə məlumat verir</a:t>
            </a:r>
          </a:p>
          <a:p>
            <a:r>
              <a:rPr lang="az-Latn-AZ" sz="3200" b="1" dirty="0"/>
              <a:t>Hazırlanmış qərar layihəsini təqdim edir</a:t>
            </a:r>
          </a:p>
          <a:p>
            <a:r>
              <a:rPr lang="az-Latn-AZ" sz="3200" b="1" dirty="0"/>
              <a:t>Millət vəkilləri siyahısında baş vermiş dəyişikliklər barədə hesabat verir</a:t>
            </a:r>
          </a:p>
          <a:p>
            <a:r>
              <a:rPr lang="az-Latn-AZ" sz="3200" b="1" dirty="0"/>
              <a:t>Seçkilər zamanı proses barədə məlumat verir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89333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3716</TotalTime>
  <Words>512</Words>
  <Application>Microsoft Office PowerPoint</Application>
  <PresentationFormat>Widescreen</PresentationFormat>
  <Paragraphs>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Corbel</vt:lpstr>
      <vt:lpstr>Wingdings</vt:lpstr>
      <vt:lpstr>Banded</vt:lpstr>
      <vt:lpstr>Parlament saatı</vt:lpstr>
      <vt:lpstr>Layihənin hədəfləri</vt:lpstr>
      <vt:lpstr>Verilişin proqramı</vt:lpstr>
      <vt:lpstr>Verilişin iştirakçıları</vt:lpstr>
      <vt:lpstr>Rəyasət heyətinin üzvü</vt:lpstr>
      <vt:lpstr>Mətbuat xidməti rəhbəri</vt:lpstr>
      <vt:lpstr>Təbliğat Qrupunun rəhbəri</vt:lpstr>
      <vt:lpstr>Komitə sədrləri</vt:lpstr>
      <vt:lpstr>Seçki komissiyasının sədri</vt:lpstr>
      <vt:lpstr>İntizam komissiyasının sədri</vt:lpstr>
      <vt:lpstr>Çıxış üçün müraciət etmiş  millət vəkilləri</vt:lpstr>
      <vt:lpstr>İşçi qrupun sədri</vt:lpstr>
      <vt:lpstr>Start-up üçün Zəruri resurslar</vt:lpstr>
      <vt:lpstr>Əməliyyat xərcləri (aylıq olaraq)</vt:lpstr>
      <vt:lpstr>Qərarın icrası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A139</dc:creator>
  <cp:lastModifiedBy>A139</cp:lastModifiedBy>
  <cp:revision>12</cp:revision>
  <dcterms:created xsi:type="dcterms:W3CDTF">2025-12-14T01:59:39Z</dcterms:created>
  <dcterms:modified xsi:type="dcterms:W3CDTF">2025-12-25T22:45:28Z</dcterms:modified>
</cp:coreProperties>
</file>